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709" autoAdjust="0"/>
  </p:normalViewPr>
  <p:slideViewPr>
    <p:cSldViewPr>
      <p:cViewPr varScale="1">
        <p:scale>
          <a:sx n="70" d="100"/>
          <a:sy n="70" d="100"/>
        </p:scale>
        <p:origin x="-37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A2563B0-B131-4987-A3C2-B21F9AAD4237}" type="datetimeFigureOut">
              <a:rPr lang="en-US" smtClean="0"/>
              <a:pPr/>
              <a:t>1/18/2011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87A6D2-C4E5-4FCF-B54E-4D9F2EF94D9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2563B0-B131-4987-A3C2-B21F9AAD4237}" type="datetimeFigureOut">
              <a:rPr lang="en-US" smtClean="0"/>
              <a:pPr/>
              <a:t>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87A6D2-C4E5-4FCF-B54E-4D9F2EF94D9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387A6D2-C4E5-4FCF-B54E-4D9F2EF94D9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2563B0-B131-4987-A3C2-B21F9AAD4237}" type="datetimeFigureOut">
              <a:rPr lang="en-US" smtClean="0"/>
              <a:pPr/>
              <a:t>1/18/2011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A2563B0-B131-4987-A3C2-B21F9AAD4237}" type="datetimeFigureOut">
              <a:rPr lang="en-US" smtClean="0"/>
              <a:pPr/>
              <a:t>1/18/2011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387A6D2-C4E5-4FCF-B54E-4D9F2EF94D9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A2563B0-B131-4987-A3C2-B21F9AAD4237}" type="datetimeFigureOut">
              <a:rPr lang="en-US" smtClean="0"/>
              <a:pPr/>
              <a:t>1/18/2011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87A6D2-C4E5-4FCF-B54E-4D9F2EF94D9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A2563B0-B131-4987-A3C2-B21F9AAD4237}" type="datetimeFigureOut">
              <a:rPr lang="en-US" smtClean="0"/>
              <a:pPr/>
              <a:t>1/18/2011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87A6D2-C4E5-4FCF-B54E-4D9F2EF94D9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A2563B0-B131-4987-A3C2-B21F9AAD4237}" type="datetimeFigureOut">
              <a:rPr lang="en-US" smtClean="0"/>
              <a:pPr/>
              <a:t>1/18/2011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387A6D2-C4E5-4FCF-B54E-4D9F2EF94D9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2563B0-B131-4987-A3C2-B21F9AAD4237}" type="datetimeFigureOut">
              <a:rPr lang="en-US" smtClean="0"/>
              <a:pPr/>
              <a:t>1/18/2011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387A6D2-C4E5-4FCF-B54E-4D9F2EF94D91}"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A2563B0-B131-4987-A3C2-B21F9AAD4237}" type="datetimeFigureOut">
              <a:rPr lang="en-US" smtClean="0"/>
              <a:pPr/>
              <a:t>1/18/2011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87A6D2-C4E5-4FCF-B54E-4D9F2EF94D91}"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87A6D2-C4E5-4FCF-B54E-4D9F2EF94D9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A2563B0-B131-4987-A3C2-B21F9AAD4237}" type="datetimeFigureOut">
              <a:rPr lang="en-US" smtClean="0"/>
              <a:pPr/>
              <a:t>1/18/2011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387A6D2-C4E5-4FCF-B54E-4D9F2EF94D9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A2563B0-B131-4987-A3C2-B21F9AAD4237}" type="datetimeFigureOut">
              <a:rPr lang="en-US" smtClean="0"/>
              <a:pPr/>
              <a:t>1/18/2011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A2563B0-B131-4987-A3C2-B21F9AAD4237}" type="datetimeFigureOut">
              <a:rPr lang="en-US" smtClean="0"/>
              <a:pPr/>
              <a:t>1/18/2011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87A6D2-C4E5-4FCF-B54E-4D9F2EF94D9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4343400"/>
            <a:ext cx="6400800" cy="1752600"/>
          </a:xfrm>
        </p:spPr>
        <p:txBody>
          <a:bodyPr>
            <a:normAutofit/>
          </a:bodyPr>
          <a:lstStyle/>
          <a:p>
            <a:r>
              <a:rPr lang="en-US" sz="2800" dirty="0" smtClean="0">
                <a:latin typeface="Juice ITC" pitchFamily="82" charset="0"/>
              </a:rPr>
              <a:t>By Anne, Chloe, Bethany, and Madison</a:t>
            </a:r>
            <a:endParaRPr lang="en-US" sz="2800" dirty="0">
              <a:latin typeface="Juice ITC" pitchFamily="82" charset="0"/>
            </a:endParaRPr>
          </a:p>
        </p:txBody>
      </p:sp>
      <p:sp>
        <p:nvSpPr>
          <p:cNvPr id="2" name="Title 1"/>
          <p:cNvSpPr>
            <a:spLocks noGrp="1"/>
          </p:cNvSpPr>
          <p:nvPr>
            <p:ph type="ctrTitle"/>
          </p:nvPr>
        </p:nvSpPr>
        <p:spPr/>
        <p:txBody>
          <a:bodyPr>
            <a:normAutofit/>
          </a:bodyPr>
          <a:lstStyle/>
          <a:p>
            <a:r>
              <a:rPr lang="en-US" sz="8000" b="1" dirty="0" smtClean="0">
                <a:solidFill>
                  <a:srgbClr val="009999"/>
                </a:solidFill>
                <a:latin typeface="Juice ITC" pitchFamily="82" charset="0"/>
              </a:rPr>
              <a:t>Body Paragraph 3</a:t>
            </a:r>
            <a:endParaRPr lang="en-US" sz="8000" b="1" dirty="0">
              <a:solidFill>
                <a:srgbClr val="009999"/>
              </a:solidFill>
              <a:latin typeface="Juice ITC" pitchFamily="82"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Juice ITC" pitchFamily="82" charset="0"/>
              </a:rPr>
              <a:t>First Sentence</a:t>
            </a:r>
            <a:endParaRPr lang="en-US" sz="5400" b="1" dirty="0">
              <a:latin typeface="Juice ITC" pitchFamily="82" charset="0"/>
            </a:endParaRPr>
          </a:p>
        </p:txBody>
      </p:sp>
      <p:sp>
        <p:nvSpPr>
          <p:cNvPr id="3" name="Content Placeholder 2"/>
          <p:cNvSpPr>
            <a:spLocks noGrp="1"/>
          </p:cNvSpPr>
          <p:nvPr>
            <p:ph sz="quarter" idx="1"/>
          </p:nvPr>
        </p:nvSpPr>
        <p:spPr/>
        <p:txBody>
          <a:bodyPr>
            <a:normAutofit lnSpcReduction="10000"/>
          </a:bodyPr>
          <a:lstStyle/>
          <a:p>
            <a:pPr lvl="0" algn="ctr">
              <a:buNone/>
            </a:pPr>
            <a:r>
              <a:rPr lang="en-US" sz="3600" b="1" dirty="0">
                <a:latin typeface="Juice ITC" pitchFamily="82" charset="0"/>
              </a:rPr>
              <a:t>Starts off with a </a:t>
            </a:r>
            <a:r>
              <a:rPr lang="en-US" sz="3600" b="1" dirty="0" smtClean="0">
                <a:latin typeface="Juice ITC" pitchFamily="82" charset="0"/>
              </a:rPr>
              <a:t>topic </a:t>
            </a:r>
            <a:r>
              <a:rPr lang="en-US" sz="3600" b="1" dirty="0">
                <a:latin typeface="Juice ITC" pitchFamily="82" charset="0"/>
              </a:rPr>
              <a:t>sentence. This Introduces your 3rd point</a:t>
            </a:r>
            <a:r>
              <a:rPr lang="en-US" sz="3600" b="1" dirty="0" smtClean="0">
                <a:latin typeface="Juice ITC" pitchFamily="82" charset="0"/>
              </a:rPr>
              <a:t>. It should be similar to your thesis, but only focus on your 3</a:t>
            </a:r>
            <a:r>
              <a:rPr lang="en-US" sz="3600" b="1" baseline="30000" dirty="0" smtClean="0">
                <a:latin typeface="Juice ITC" pitchFamily="82" charset="0"/>
              </a:rPr>
              <a:t>rd</a:t>
            </a:r>
            <a:r>
              <a:rPr lang="en-US" sz="3600" b="1" dirty="0" smtClean="0">
                <a:latin typeface="Juice ITC" pitchFamily="82" charset="0"/>
              </a:rPr>
              <a:t> topic.</a:t>
            </a:r>
          </a:p>
          <a:p>
            <a:pPr lvl="0" algn="ctr">
              <a:buNone/>
            </a:pPr>
            <a:endParaRPr lang="en-US" sz="3600" dirty="0">
              <a:latin typeface="Juice ITC" pitchFamily="82" charset="0"/>
            </a:endParaRPr>
          </a:p>
          <a:p>
            <a:pPr lvl="0" algn="ctr">
              <a:buNone/>
            </a:pPr>
            <a:r>
              <a:rPr lang="en-US" sz="3600" dirty="0" smtClean="0">
                <a:latin typeface="Juice ITC" pitchFamily="82" charset="0"/>
              </a:rPr>
              <a:t>Example:</a:t>
            </a:r>
          </a:p>
          <a:p>
            <a:pPr lvl="0" algn="ctr">
              <a:buNone/>
            </a:pPr>
            <a:r>
              <a:rPr lang="en-US" sz="3600" dirty="0">
                <a:latin typeface="Juice ITC" pitchFamily="82" charset="0"/>
              </a:rPr>
              <a:t>A third special challenge involved with the environment of space involves the fact that it is very difficult to find life-sustaining water off the Earth.</a:t>
            </a:r>
          </a:p>
          <a:p>
            <a:pPr>
              <a:buNone/>
            </a:pPr>
            <a:endParaRPr lang="en-US" dirty="0">
              <a:latin typeface="Juice ITC" pitchFamily="82" charset="0"/>
            </a:endParaRPr>
          </a:p>
        </p:txBody>
      </p:sp>
      <p:pic>
        <p:nvPicPr>
          <p:cNvPr id="4" name="Picture 2" descr="http://gratisclipart.dk/Arbejde/Kontor/Kontorforsyning/Skriveredskaber/pencil.png"/>
          <p:cNvPicPr>
            <a:picLocks noChangeAspect="1" noChangeArrowheads="1"/>
          </p:cNvPicPr>
          <p:nvPr/>
        </p:nvPicPr>
        <p:blipFill>
          <a:blip r:embed="rId2" cstate="print"/>
          <a:srcRect/>
          <a:stretch>
            <a:fillRect/>
          </a:stretch>
        </p:blipFill>
        <p:spPr bwMode="auto">
          <a:xfrm>
            <a:off x="1219200" y="2590800"/>
            <a:ext cx="1676400" cy="1676400"/>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Juice ITC" pitchFamily="82" charset="0"/>
              </a:rPr>
              <a:t>Middle</a:t>
            </a:r>
            <a:endParaRPr lang="en-US" sz="5400" b="1" dirty="0">
              <a:latin typeface="Juice ITC" pitchFamily="82" charset="0"/>
            </a:endParaRPr>
          </a:p>
        </p:txBody>
      </p:sp>
      <p:sp>
        <p:nvSpPr>
          <p:cNvPr id="3" name="Content Placeholder 2"/>
          <p:cNvSpPr>
            <a:spLocks noGrp="1"/>
          </p:cNvSpPr>
          <p:nvPr>
            <p:ph sz="quarter" idx="1"/>
          </p:nvPr>
        </p:nvSpPr>
        <p:spPr/>
        <p:txBody>
          <a:bodyPr>
            <a:noAutofit/>
          </a:bodyPr>
          <a:lstStyle/>
          <a:p>
            <a:pPr algn="ctr">
              <a:buNone/>
            </a:pPr>
            <a:r>
              <a:rPr lang="en-US" sz="3200" b="1" dirty="0" smtClean="0">
                <a:latin typeface="Juice ITC" pitchFamily="82" charset="0"/>
              </a:rPr>
              <a:t>The </a:t>
            </a:r>
            <a:r>
              <a:rPr lang="en-US" sz="3200" b="1" dirty="0">
                <a:latin typeface="Juice ITC" pitchFamily="82" charset="0"/>
              </a:rPr>
              <a:t>middle 3-5 sentences should support point 3. You should elaborate on the </a:t>
            </a:r>
            <a:r>
              <a:rPr lang="en-US" sz="3200" b="1" dirty="0" smtClean="0">
                <a:latin typeface="Juice ITC" pitchFamily="82" charset="0"/>
              </a:rPr>
              <a:t>point more than you did in the introduction. This is called </a:t>
            </a:r>
            <a:r>
              <a:rPr lang="en-US" sz="3200" b="1" i="1" dirty="0" smtClean="0">
                <a:latin typeface="Juice ITC" pitchFamily="82" charset="0"/>
              </a:rPr>
              <a:t>supporting </a:t>
            </a:r>
            <a:r>
              <a:rPr lang="en-US" sz="3200" b="1" i="1" dirty="0" smtClean="0">
                <a:latin typeface="Juice ITC" pitchFamily="82" charset="0"/>
              </a:rPr>
              <a:t>evidence</a:t>
            </a:r>
            <a:r>
              <a:rPr lang="en-US" sz="3200" b="1" i="1" dirty="0" smtClean="0">
                <a:latin typeface="Juice ITC" pitchFamily="82" charset="0"/>
              </a:rPr>
              <a:t>. </a:t>
            </a:r>
            <a:endParaRPr lang="en-US" sz="3200" b="1" i="1" dirty="0" smtClean="0">
              <a:latin typeface="Juice ITC" pitchFamily="82" charset="0"/>
            </a:endParaRPr>
          </a:p>
          <a:p>
            <a:pPr algn="ctr">
              <a:buNone/>
            </a:pPr>
            <a:r>
              <a:rPr lang="en-US" sz="3200" dirty="0" smtClean="0">
                <a:latin typeface="Juice ITC" pitchFamily="82" charset="0"/>
              </a:rPr>
              <a:t>Example</a:t>
            </a:r>
            <a:r>
              <a:rPr lang="en-US" sz="3200" dirty="0" smtClean="0">
                <a:latin typeface="Juice ITC" pitchFamily="82" charset="0"/>
              </a:rPr>
              <a:t>:</a:t>
            </a:r>
          </a:p>
          <a:p>
            <a:pPr algn="ctr">
              <a:buNone/>
            </a:pPr>
            <a:r>
              <a:rPr lang="en-US" sz="3200" dirty="0">
                <a:latin typeface="Juice ITC" pitchFamily="82" charset="0"/>
              </a:rPr>
              <a:t> For example, the planet Mercury, which is closest to the Sun, is too hot to have water, so space travelers must take water from Earth if they want to visit Mercury. A similar situation exists on the planet Venus, second from the Sun. This planet is likewise too hot for water to exist.</a:t>
            </a:r>
            <a:r>
              <a:rPr lang="en-US" sz="3200" dirty="0" smtClean="0">
                <a:latin typeface="Juice ITC" pitchFamily="82" charset="0"/>
              </a:rPr>
              <a:t> </a:t>
            </a:r>
            <a:endParaRPr lang="en-US" sz="3200" dirty="0">
              <a:latin typeface="Juice ITC" pitchFamily="82" charset="0"/>
            </a:endParaRPr>
          </a:p>
        </p:txBody>
      </p:sp>
      <p:pic>
        <p:nvPicPr>
          <p:cNvPr id="4098" name="Picture 2" descr="http://www.davis.k12.ut.us/staff/lisnow/images/B4A34010F1E94DDFA5131B772D0E4A20.gif"/>
          <p:cNvPicPr>
            <a:picLocks noChangeAspect="1" noChangeArrowheads="1"/>
          </p:cNvPicPr>
          <p:nvPr/>
        </p:nvPicPr>
        <p:blipFill>
          <a:blip r:embed="rId2" cstate="print"/>
          <a:srcRect/>
          <a:stretch>
            <a:fillRect/>
          </a:stretch>
        </p:blipFill>
        <p:spPr bwMode="auto">
          <a:xfrm>
            <a:off x="6096000" y="2514600"/>
            <a:ext cx="1457325" cy="1230631"/>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Juice ITC" pitchFamily="82" charset="0"/>
              </a:rPr>
              <a:t>Conclusion</a:t>
            </a:r>
            <a:endParaRPr lang="en-US" sz="5400" b="1" dirty="0">
              <a:latin typeface="Juice ITC" pitchFamily="82" charset="0"/>
            </a:endParaRPr>
          </a:p>
        </p:txBody>
      </p:sp>
      <p:sp>
        <p:nvSpPr>
          <p:cNvPr id="3" name="Content Placeholder 2"/>
          <p:cNvSpPr>
            <a:spLocks noGrp="1"/>
          </p:cNvSpPr>
          <p:nvPr>
            <p:ph sz="quarter" idx="1"/>
          </p:nvPr>
        </p:nvSpPr>
        <p:spPr/>
        <p:txBody>
          <a:bodyPr>
            <a:normAutofit/>
          </a:bodyPr>
          <a:lstStyle/>
          <a:p>
            <a:pPr lvl="0" algn="ctr">
              <a:buNone/>
            </a:pPr>
            <a:r>
              <a:rPr lang="en-US" sz="3600" b="1" dirty="0">
                <a:latin typeface="Juice ITC" pitchFamily="82" charset="0"/>
              </a:rPr>
              <a:t>Your conclusion sentence should sum up the 3rd argument. </a:t>
            </a:r>
          </a:p>
          <a:p>
            <a:pPr algn="ctr">
              <a:buNone/>
            </a:pPr>
            <a:endParaRPr lang="en-US" sz="3600" dirty="0">
              <a:latin typeface="Juice ITC" pitchFamily="82" charset="0"/>
            </a:endParaRPr>
          </a:p>
          <a:p>
            <a:pPr algn="ctr">
              <a:buNone/>
            </a:pPr>
            <a:r>
              <a:rPr lang="en-US" sz="3600" dirty="0" smtClean="0">
                <a:latin typeface="Juice ITC" pitchFamily="82" charset="0"/>
              </a:rPr>
              <a:t>Example:</a:t>
            </a:r>
          </a:p>
          <a:p>
            <a:pPr algn="ctr">
              <a:buNone/>
            </a:pPr>
            <a:r>
              <a:rPr lang="en-US" sz="3600" dirty="0">
                <a:latin typeface="Juice ITC" pitchFamily="82" charset="0"/>
              </a:rPr>
              <a:t>Similarly, the fourth planet, Mars, is too cold and dry, although there may be some water frozen at the north and south poles of the planet.</a:t>
            </a:r>
          </a:p>
        </p:txBody>
      </p:sp>
      <p:pic>
        <p:nvPicPr>
          <p:cNvPr id="3074" name="Picture 2" descr="http://www.ict4us.com/mnemonics/images/en_argument.jpg"/>
          <p:cNvPicPr>
            <a:picLocks noChangeAspect="1" noChangeArrowheads="1"/>
          </p:cNvPicPr>
          <p:nvPr/>
        </p:nvPicPr>
        <p:blipFill>
          <a:blip r:embed="rId2" cstate="print"/>
          <a:srcRect/>
          <a:stretch>
            <a:fillRect/>
          </a:stretch>
        </p:blipFill>
        <p:spPr bwMode="auto">
          <a:xfrm>
            <a:off x="838200" y="2057400"/>
            <a:ext cx="2067844" cy="1371600"/>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Juice ITC" pitchFamily="82" charset="0"/>
              </a:rPr>
              <a:t>Questions</a:t>
            </a:r>
            <a:endParaRPr lang="en-US" sz="5400" b="1" dirty="0">
              <a:latin typeface="Juice ITC" pitchFamily="82" charset="0"/>
            </a:endParaRPr>
          </a:p>
        </p:txBody>
      </p:sp>
      <p:sp>
        <p:nvSpPr>
          <p:cNvPr id="3" name="Content Placeholder 2"/>
          <p:cNvSpPr>
            <a:spLocks noGrp="1"/>
          </p:cNvSpPr>
          <p:nvPr>
            <p:ph sz="quarter" idx="1"/>
          </p:nvPr>
        </p:nvSpPr>
        <p:spPr/>
        <p:txBody>
          <a:bodyPr>
            <a:normAutofit/>
          </a:bodyPr>
          <a:lstStyle/>
          <a:p>
            <a:pPr>
              <a:buNone/>
            </a:pPr>
            <a:r>
              <a:rPr lang="en-US" sz="3300" b="1" dirty="0" smtClean="0">
                <a:latin typeface="Juice ITC" pitchFamily="82" charset="0"/>
              </a:rPr>
              <a:t>1. How </a:t>
            </a:r>
            <a:r>
              <a:rPr lang="en-US" sz="3300" b="1" dirty="0">
                <a:latin typeface="Juice ITC" pitchFamily="82" charset="0"/>
              </a:rPr>
              <a:t>many sentences should the middle be?</a:t>
            </a:r>
            <a:endParaRPr lang="en-US" sz="3300" dirty="0">
              <a:latin typeface="Juice ITC" pitchFamily="82" charset="0"/>
            </a:endParaRPr>
          </a:p>
          <a:p>
            <a:pPr marL="514350" indent="-514350">
              <a:buNone/>
            </a:pPr>
            <a:endParaRPr lang="en-US" sz="3300" dirty="0">
              <a:latin typeface="Juice ITC" pitchFamily="82" charset="0"/>
            </a:endParaRPr>
          </a:p>
          <a:p>
            <a:pPr>
              <a:buNone/>
            </a:pPr>
            <a:r>
              <a:rPr lang="en-US" sz="3300" b="1" dirty="0" smtClean="0">
                <a:latin typeface="Juice ITC" pitchFamily="82" charset="0"/>
              </a:rPr>
              <a:t>2. What </a:t>
            </a:r>
            <a:r>
              <a:rPr lang="en-US" sz="3300" b="1" dirty="0">
                <a:latin typeface="Juice ITC" pitchFamily="82" charset="0"/>
              </a:rPr>
              <a:t>is the first sentence</a:t>
            </a:r>
            <a:r>
              <a:rPr lang="en-US" sz="3300" b="1" dirty="0" smtClean="0">
                <a:latin typeface="Juice ITC" pitchFamily="82" charset="0"/>
              </a:rPr>
              <a:t>?                                        </a:t>
            </a:r>
            <a:endParaRPr lang="en-US" sz="9600" dirty="0">
              <a:latin typeface="Juice ITC" pitchFamily="82" charset="0"/>
            </a:endParaRPr>
          </a:p>
          <a:p>
            <a:pPr>
              <a:buNone/>
            </a:pPr>
            <a:r>
              <a:rPr lang="en-US" sz="3300" b="1" dirty="0">
                <a:latin typeface="Juice ITC" pitchFamily="82" charset="0"/>
              </a:rPr>
              <a:t> </a:t>
            </a:r>
            <a:endParaRPr lang="en-US" sz="3300" dirty="0">
              <a:latin typeface="Juice ITC" pitchFamily="82" charset="0"/>
            </a:endParaRPr>
          </a:p>
          <a:p>
            <a:pPr>
              <a:buNone/>
            </a:pPr>
            <a:r>
              <a:rPr lang="en-US" sz="3300" b="1" dirty="0" smtClean="0">
                <a:latin typeface="Juice ITC" pitchFamily="82" charset="0"/>
              </a:rPr>
              <a:t>3. What </a:t>
            </a:r>
            <a:r>
              <a:rPr lang="en-US" sz="3300" b="1" dirty="0">
                <a:latin typeface="Juice ITC" pitchFamily="82" charset="0"/>
              </a:rPr>
              <a:t>should the last sentence conclude?</a:t>
            </a:r>
            <a:endParaRPr lang="en-US" sz="3300" dirty="0">
              <a:latin typeface="Juice ITC" pitchFamily="82" charset="0"/>
            </a:endParaRPr>
          </a:p>
          <a:p>
            <a:pPr>
              <a:buNone/>
            </a:pPr>
            <a:endParaRPr lang="en-US" dirty="0"/>
          </a:p>
        </p:txBody>
      </p:sp>
      <p:pic>
        <p:nvPicPr>
          <p:cNvPr id="2050" name="Picture 2" descr="http://www.meditationclass.co.uk/question-mark.jpg"/>
          <p:cNvPicPr>
            <a:picLocks noChangeAspect="1" noChangeArrowheads="1"/>
          </p:cNvPicPr>
          <p:nvPr/>
        </p:nvPicPr>
        <p:blipFill>
          <a:blip r:embed="rId2" cstate="print"/>
          <a:srcRect/>
          <a:stretch>
            <a:fillRect/>
          </a:stretch>
        </p:blipFill>
        <p:spPr bwMode="auto">
          <a:xfrm rot="490904">
            <a:off x="5969088" y="1996462"/>
            <a:ext cx="2548074" cy="2682183"/>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Juice ITC" pitchFamily="82" charset="0"/>
              </a:rPr>
              <a:t>Answers</a:t>
            </a:r>
            <a:endParaRPr lang="en-US" sz="5400" b="1" dirty="0">
              <a:latin typeface="Juice ITC" pitchFamily="82" charset="0"/>
            </a:endParaRPr>
          </a:p>
        </p:txBody>
      </p:sp>
      <p:sp>
        <p:nvSpPr>
          <p:cNvPr id="3" name="Content Placeholder 2"/>
          <p:cNvSpPr>
            <a:spLocks noGrp="1"/>
          </p:cNvSpPr>
          <p:nvPr>
            <p:ph sz="quarter" idx="1"/>
          </p:nvPr>
        </p:nvSpPr>
        <p:spPr/>
        <p:txBody>
          <a:bodyPr/>
          <a:lstStyle/>
          <a:p>
            <a:pPr marL="514350" indent="-514350">
              <a:buNone/>
            </a:pPr>
            <a:r>
              <a:rPr lang="en-US" sz="3300" b="1" dirty="0" smtClean="0">
                <a:latin typeface="Juice ITC" pitchFamily="82" charset="0"/>
              </a:rPr>
              <a:t>1. The middle should be 3-5 sentences.</a:t>
            </a:r>
          </a:p>
          <a:p>
            <a:pPr marL="514350" indent="-514350">
              <a:buNone/>
            </a:pPr>
            <a:endParaRPr lang="en-US" sz="3300" b="1" dirty="0" smtClean="0">
              <a:latin typeface="Juice ITC" pitchFamily="82" charset="0"/>
            </a:endParaRPr>
          </a:p>
          <a:p>
            <a:pPr marL="514350" indent="-514350">
              <a:buNone/>
            </a:pPr>
            <a:r>
              <a:rPr lang="en-US" sz="3300" b="1" dirty="0" smtClean="0">
                <a:latin typeface="Juice ITC" pitchFamily="82" charset="0"/>
              </a:rPr>
              <a:t>2. The </a:t>
            </a:r>
            <a:r>
              <a:rPr lang="en-US" sz="3300" b="1" dirty="0">
                <a:latin typeface="Juice ITC" pitchFamily="82" charset="0"/>
              </a:rPr>
              <a:t>first sentence is a transitional opening sentence</a:t>
            </a:r>
            <a:r>
              <a:rPr lang="en-US" sz="3300" b="1" dirty="0" smtClean="0">
                <a:latin typeface="Juice ITC" pitchFamily="82" charset="0"/>
              </a:rPr>
              <a:t>.</a:t>
            </a:r>
          </a:p>
          <a:p>
            <a:pPr marL="514350" indent="-514350">
              <a:buNone/>
            </a:pPr>
            <a:endParaRPr lang="en-US" sz="3300" b="1" dirty="0">
              <a:latin typeface="Juice ITC" pitchFamily="82" charset="0"/>
            </a:endParaRPr>
          </a:p>
          <a:p>
            <a:pPr marL="514350" indent="-514350">
              <a:buNone/>
            </a:pPr>
            <a:r>
              <a:rPr lang="en-US" sz="3300" b="1" dirty="0" smtClean="0">
                <a:latin typeface="Juice ITC" pitchFamily="82" charset="0"/>
              </a:rPr>
              <a:t>3. The </a:t>
            </a:r>
            <a:r>
              <a:rPr lang="en-US" sz="3300" b="1" dirty="0">
                <a:latin typeface="Juice ITC" pitchFamily="82" charset="0"/>
              </a:rPr>
              <a:t>last sentence should restate what you said in the 3-5 middle sentences.</a:t>
            </a:r>
          </a:p>
          <a:p>
            <a:pPr marL="514350" indent="-514350">
              <a:buNone/>
            </a:pPr>
            <a:endParaRPr lang="en-US" dirty="0"/>
          </a:p>
        </p:txBody>
      </p:sp>
      <p:pic>
        <p:nvPicPr>
          <p:cNvPr id="1026" name="Picture 2" descr="http://www.speedysigns.com/images/decals/jpg/H/242/322.jpg"/>
          <p:cNvPicPr>
            <a:picLocks noChangeAspect="1" noChangeArrowheads="1"/>
          </p:cNvPicPr>
          <p:nvPr/>
        </p:nvPicPr>
        <p:blipFill>
          <a:blip r:embed="rId2" cstate="print"/>
          <a:srcRect/>
          <a:stretch>
            <a:fillRect/>
          </a:stretch>
        </p:blipFill>
        <p:spPr bwMode="auto">
          <a:xfrm rot="990433">
            <a:off x="6172200" y="304800"/>
            <a:ext cx="2209800" cy="2272288"/>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38</TotalTime>
  <Words>203</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Civic</vt:lpstr>
      <vt:lpstr>Body Paragraph 3</vt:lpstr>
      <vt:lpstr>First Sentence</vt:lpstr>
      <vt:lpstr>Middle</vt:lpstr>
      <vt:lpstr>Conclusion</vt:lpstr>
      <vt:lpstr>Questions</vt:lpstr>
      <vt:lpstr>Answers</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Body Paragraph 3</dc:title>
  <dc:creator>LENOVO USER</dc:creator>
  <cp:lastModifiedBy>LENOVO USER</cp:lastModifiedBy>
  <cp:revision>8</cp:revision>
  <dcterms:created xsi:type="dcterms:W3CDTF">2011-01-18T19:59:43Z</dcterms:created>
  <dcterms:modified xsi:type="dcterms:W3CDTF">2011-01-18T20:40:14Z</dcterms:modified>
</cp:coreProperties>
</file>